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665" r:id="rId2"/>
  </p:sldMasterIdLst>
  <p:notesMasterIdLst>
    <p:notesMasterId r:id="rId19"/>
  </p:notesMasterIdLst>
  <p:handoutMasterIdLst>
    <p:handoutMasterId r:id="rId20"/>
  </p:handoutMasterIdLst>
  <p:sldIdLst>
    <p:sldId id="442" r:id="rId3"/>
    <p:sldId id="434" r:id="rId4"/>
    <p:sldId id="436" r:id="rId5"/>
    <p:sldId id="437" r:id="rId6"/>
    <p:sldId id="445" r:id="rId7"/>
    <p:sldId id="438" r:id="rId8"/>
    <p:sldId id="446" r:id="rId9"/>
    <p:sldId id="447" r:id="rId10"/>
    <p:sldId id="448" r:id="rId11"/>
    <p:sldId id="449" r:id="rId12"/>
    <p:sldId id="450" r:id="rId13"/>
    <p:sldId id="451" r:id="rId14"/>
    <p:sldId id="439" r:id="rId15"/>
    <p:sldId id="440" r:id="rId16"/>
    <p:sldId id="441" r:id="rId17"/>
    <p:sldId id="444" r:id="rId18"/>
  </p:sldIdLst>
  <p:sldSz cx="10058400" cy="7772400"/>
  <p:notesSz cx="7315200" cy="9601200"/>
  <p:defaultTextStyle>
    <a:defPPr>
      <a:defRPr lang="en-US"/>
    </a:defPPr>
    <a:lvl1pPr marL="0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C2CB20"/>
    <a:srgbClr val="FBAF19"/>
    <a:srgbClr val="E16B27"/>
    <a:srgbClr val="CE1B22"/>
    <a:srgbClr val="38668F"/>
    <a:srgbClr val="E6E6E6"/>
    <a:srgbClr val="CCCCCC"/>
    <a:srgbClr val="A2A5AC"/>
    <a:srgbClr val="4366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78" autoAdjust="0"/>
    <p:restoredTop sz="88354"/>
  </p:normalViewPr>
  <p:slideViewPr>
    <p:cSldViewPr snapToGrid="0" snapToObjects="1">
      <p:cViewPr>
        <p:scale>
          <a:sx n="82" d="100"/>
          <a:sy n="82" d="100"/>
        </p:scale>
        <p:origin x="486" y="42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-43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1458" y="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" y="8873268"/>
            <a:ext cx="7315200" cy="741270"/>
          </a:xfrm>
          <a:prstGeom prst="rect">
            <a:avLst/>
          </a:prstGeom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l">
              <a:defRPr sz="1300"/>
            </a:lvl1pPr>
          </a:lstStyle>
          <a:p>
            <a:endParaRPr lang="en-US" dirty="0">
              <a:solidFill>
                <a:srgbClr val="142958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r">
              <a:defRPr sz="1300"/>
            </a:lvl1pPr>
          </a:lstStyle>
          <a:p>
            <a:fld id="{257356FF-FEF1-EF48-BD73-4B95B2E46E83}" type="datetimeFigureOut">
              <a:rPr lang="en-US" smtClean="0">
                <a:solidFill>
                  <a:srgbClr val="F16322"/>
                </a:solidFill>
              </a:rPr>
              <a:pPr/>
              <a:t>11/20/2019</a:t>
            </a:fld>
            <a:endParaRPr lang="en-US" dirty="0">
              <a:solidFill>
                <a:srgbClr val="F1632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908802" y="9334502"/>
            <a:ext cx="404707" cy="265034"/>
          </a:xfrm>
          <a:prstGeom prst="rect">
            <a:avLst/>
          </a:prstGeom>
        </p:spPr>
        <p:txBody>
          <a:bodyPr vert="horz" lIns="95564" tIns="47782" rIns="95564" bIns="47782" rtlCol="0" anchor="b"/>
          <a:lstStyle>
            <a:lvl1pPr algn="r">
              <a:defRPr sz="13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0048813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l">
              <a:defRPr sz="1300">
                <a:solidFill>
                  <a:srgbClr val="14295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r">
              <a:defRPr sz="1300">
                <a:solidFill>
                  <a:srgbClr val="F16322"/>
                </a:solidFill>
              </a:defRPr>
            </a:lvl1pPr>
          </a:lstStyle>
          <a:p>
            <a:fld id="{DBF7D493-8EEB-7E45-916B-5FBC49ABC710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19138"/>
            <a:ext cx="46577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4" tIns="47782" rIns="95564" bIns="4778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5564" tIns="47782" rIns="95564" bIns="477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" y="8873268"/>
            <a:ext cx="7315200" cy="741270"/>
          </a:xfrm>
          <a:prstGeom prst="rect">
            <a:avLst/>
          </a:prstGeom>
        </p:spPr>
      </p:pic>
      <p:sp>
        <p:nvSpPr>
          <p:cNvPr id="9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6908802" y="9334502"/>
            <a:ext cx="404707" cy="265034"/>
          </a:xfrm>
          <a:prstGeom prst="rect">
            <a:avLst/>
          </a:prstGeom>
        </p:spPr>
        <p:txBody>
          <a:bodyPr vert="horz" lIns="95564" tIns="47782" rIns="95564" bIns="47782" rtlCol="0" anchor="b"/>
          <a:lstStyle>
            <a:lvl1pPr algn="r">
              <a:defRPr sz="13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3564108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ECE Main Slide</a:t>
            </a:r>
          </a:p>
        </p:txBody>
      </p:sp>
    </p:spTree>
    <p:extLst>
      <p:ext uri="{BB962C8B-B14F-4D97-AF65-F5344CB8AC3E}">
        <p14:creationId xmlns:p14="http://schemas.microsoft.com/office/powerpoint/2010/main" val="1069377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37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41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using namespace, we do not need to have </a:t>
            </a:r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err="1"/>
              <a:t>cout</a:t>
            </a:r>
            <a:r>
              <a:rPr lang="en-US" dirty="0"/>
              <a:t> or </a:t>
            </a:r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err="1"/>
              <a:t>cin</a:t>
            </a:r>
            <a:r>
              <a:rPr lang="en-US" dirty="0"/>
              <a:t>,</a:t>
            </a:r>
            <a:r>
              <a:rPr lang="en-US" baseline="0" dirty="0"/>
              <a:t> just the identifier itself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08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803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constructor and destructor of the base class are not inherited, the default constructor (i.e. constructor with no parameters) and the destructor of the base class are always called when a new object of a derived class is created or destroyed.</a:t>
            </a:r>
          </a:p>
        </p:txBody>
      </p:sp>
    </p:spTree>
    <p:extLst>
      <p:ext uri="{BB962C8B-B14F-4D97-AF65-F5344CB8AC3E}">
        <p14:creationId xmlns:p14="http://schemas.microsoft.com/office/powerpoint/2010/main" val="601394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142958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ECE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Brad Petersen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1620796"/>
            <a:ext cx="4673600" cy="2509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Director of Communications</a:t>
            </a:r>
          </a:p>
        </p:txBody>
      </p:sp>
      <p:pic>
        <p:nvPicPr>
          <p:cNvPr id="6" name="Picture 5" descr="Cover_BuildingCro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6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_BuildingCro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9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Subtitle (If Needed)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2065296"/>
            <a:ext cx="9194800" cy="46022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E601C83-198A-4725-9EF3-D1327A395B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40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9245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b="1" baseline="0">
                <a:solidFill>
                  <a:srgbClr val="142958"/>
                </a:solidFill>
                <a:latin typeface="+mj-lt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44500" y="1625600"/>
            <a:ext cx="9245600" cy="48260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1pPr>
            <a:lvl2pPr marL="852312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2pPr>
            <a:lvl3pPr marL="1361725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3pPr>
            <a:lvl4pPr marL="1871137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4pPr>
            <a:lvl5pPr marL="2380549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7746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002060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Subtitle (If Needed)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2065296"/>
            <a:ext cx="5956300" cy="46022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6642100" y="2065296"/>
            <a:ext cx="2962448" cy="460220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en-US" dirty="0"/>
              <a:t>Click proper below image </a:t>
            </a:r>
          </a:p>
          <a:p>
            <a:pPr lvl="0"/>
            <a:r>
              <a:rPr lang="en-US" dirty="0"/>
              <a:t>to insert media</a:t>
            </a:r>
          </a:p>
        </p:txBody>
      </p:sp>
    </p:spTree>
    <p:extLst>
      <p:ext uri="{BB962C8B-B14F-4D97-AF65-F5344CB8AC3E}">
        <p14:creationId xmlns:p14="http://schemas.microsoft.com/office/powerpoint/2010/main" val="353166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322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ster_bluesidebar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pic>
        <p:nvPicPr>
          <p:cNvPr id="5" name="Picture 4" descr="master_bottom2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9600"/>
            <a:ext cx="10058400" cy="3352800"/>
          </a:xfrm>
          <a:prstGeom prst="rect">
            <a:avLst/>
          </a:prstGeom>
        </p:spPr>
      </p:pic>
      <p:pic>
        <p:nvPicPr>
          <p:cNvPr id="6" name="Picture 5" descr="Cover_BuildingCrop.jp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5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</p:sldLayoutIdLst>
  <p:hf hdr="0" ftr="0" dt="0"/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nd_bottom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5000"/>
            <a:ext cx="10058400" cy="800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739063" y="6696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01C83-198A-4725-9EF3-D1327A395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2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6" r:id="rId2"/>
    <p:sldLayoutId id="2147483669" r:id="rId3"/>
    <p:sldLayoutId id="2147483668" r:id="rId4"/>
  </p:sldLayoutIdLst>
  <p:hf hdr="0" ftr="0" dt="0"/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8.wdp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 txBox="1">
            <a:spLocks/>
          </p:cNvSpPr>
          <p:nvPr/>
        </p:nvSpPr>
        <p:spPr>
          <a:xfrm>
            <a:off x="444499" y="619125"/>
            <a:ext cx="9156701" cy="742950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rgbClr val="142958"/>
                </a:solidFill>
                <a:latin typeface="Vinyl OT Regular"/>
                <a:ea typeface="+mn-ea"/>
                <a:cs typeface="Vinyl OT Regular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latin typeface="+mj-lt"/>
                <a:cs typeface="Arial Narrow"/>
              </a:rPr>
              <a:t>ECE 220 Computer Systems &amp; Programming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444500" y="1303623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700" kern="1200" baseline="0">
                <a:solidFill>
                  <a:srgbClr val="F16322"/>
                </a:solidFill>
                <a:latin typeface="OfficinaSansITCStd Bold"/>
                <a:ea typeface="+mn-ea"/>
                <a:cs typeface="OfficinaSansITCStd Bold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>
              <a:latin typeface="Droid Sans Pro"/>
              <a:cs typeface="Droid Sans Pro"/>
            </a:endParaRPr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444500" y="1471914"/>
            <a:ext cx="9017000" cy="359835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200" b="0" i="0" kern="1200" baseline="0">
                <a:solidFill>
                  <a:srgbClr val="F16322"/>
                </a:solidFill>
                <a:latin typeface="OfficinaSansITCStd Book"/>
                <a:ea typeface="+mn-ea"/>
                <a:cs typeface="OfficinaSansITCStd Book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latin typeface="+mn-lt"/>
            </a:endParaRPr>
          </a:p>
          <a:p>
            <a:r>
              <a:rPr lang="en-US" sz="2400" b="1" dirty="0">
                <a:latin typeface="+mn-lt"/>
              </a:rPr>
              <a:t>Lecture 23 – Intro to C++ and Inheritance </a:t>
            </a:r>
          </a:p>
        </p:txBody>
      </p:sp>
      <p:pic>
        <p:nvPicPr>
          <p:cNvPr id="5" name="Picture 4" descr="Cover_BuildingCrop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4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619124"/>
            <a:ext cx="9245600" cy="1325585"/>
          </a:xfrm>
        </p:spPr>
        <p:txBody>
          <a:bodyPr/>
          <a:lstStyle/>
          <a:p>
            <a:r>
              <a:rPr lang="en-US" dirty="0" smtClean="0"/>
              <a:t>Access Specifiers for private member: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SideA</a:t>
            </a:r>
            <a:r>
              <a:rPr lang="en-US" dirty="0" smtClean="0"/>
              <a:t>, </a:t>
            </a:r>
            <a:r>
              <a:rPr lang="en-US" dirty="0" err="1" smtClean="0"/>
              <a:t>SideB</a:t>
            </a:r>
            <a:r>
              <a:rPr lang="en-US" dirty="0" smtClean="0"/>
              <a:t> and </a:t>
            </a:r>
            <a:r>
              <a:rPr lang="en-US" dirty="0" err="1" smtClean="0"/>
              <a:t>SideC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475" y="2459865"/>
            <a:ext cx="9549625" cy="407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7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247650"/>
            <a:ext cx="9245600" cy="742950"/>
          </a:xfrm>
        </p:spPr>
        <p:txBody>
          <a:bodyPr/>
          <a:lstStyle/>
          <a:p>
            <a:r>
              <a:rPr lang="en-US" dirty="0" smtClean="0"/>
              <a:t>Constructor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902677"/>
            <a:ext cx="9255593" cy="66469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1264" y="6030033"/>
            <a:ext cx="6373690" cy="1742367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17918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458666"/>
            <a:ext cx="9245600" cy="742950"/>
          </a:xfrm>
        </p:spPr>
        <p:txBody>
          <a:bodyPr/>
          <a:lstStyle/>
          <a:p>
            <a:r>
              <a:rPr lang="en-US" dirty="0"/>
              <a:t>Example: C vs. C++ for adding two vectors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Code is Posted on </a:t>
            </a:r>
            <a:r>
              <a:rPr lang="en-US" dirty="0" err="1" smtClean="0"/>
              <a:t>Github</a:t>
            </a:r>
            <a:r>
              <a:rPr lang="en-US" dirty="0" smtClean="0"/>
              <a:t>:</a:t>
            </a:r>
          </a:p>
          <a:p>
            <a:r>
              <a:rPr lang="en-US" dirty="0" smtClean="0"/>
              <a:t>L23main.c</a:t>
            </a:r>
          </a:p>
          <a:p>
            <a:r>
              <a:rPr lang="en-US" dirty="0" smtClean="0"/>
              <a:t>L23_main.cpp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4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Exercise – Write Constructors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2918" y="1147757"/>
            <a:ext cx="9504362" cy="508952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class Rectangle(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width, height;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public: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	Rectangle();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	Rectangle(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area() {return width*height;}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};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Rectangle::Rectangle(){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//set both width and height to 1</a:t>
            </a:r>
          </a:p>
          <a:p>
            <a:pPr marL="0" indent="0">
              <a:buNone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Rectangle::Rectangle(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a,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b){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//set width to a and height to b</a:t>
            </a:r>
          </a:p>
          <a:p>
            <a:pPr marL="0" indent="0">
              <a:buNone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9699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mr-IN" dirty="0"/>
              <a:t>–</a:t>
            </a:r>
            <a:r>
              <a:rPr lang="en-US"/>
              <a:t> Access </a:t>
            </a:r>
            <a:r>
              <a:rPr lang="en-US" dirty="0"/>
              <a:t>Member in a Class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main(){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Rectangle rect1(3,4);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Rectangle rect2;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//print rect1’s area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//print rect2’s area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return 0;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What is the area of rect1? How about rect2?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8992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Exercise – Pointer to a Class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196970"/>
            <a:ext cx="9385300" cy="4826000"/>
          </a:xfrm>
        </p:spPr>
        <p:txBody>
          <a:bodyPr/>
          <a:lstStyle/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main(){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Rectangle rect1(3,4);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Rectangle *r_ptr1 = &amp;rect1;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//print rect1’s area through r_ptr1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Rectangle *r_ptr2, *r_ptr3;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r_ptr2 = new Rectangle(5,6);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//print area of rectangle pointed to by r_ptr2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r_ptr3 = new Rectangle[2]{Rectangle(),Rectangle(2,4)};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//print area of the 2 rectangles in the array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//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deallocate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memory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return 0;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9647865" y="66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63728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619125"/>
            <a:ext cx="9245600" cy="742950"/>
          </a:xfrm>
        </p:spPr>
        <p:txBody>
          <a:bodyPr/>
          <a:lstStyle/>
          <a:p>
            <a:r>
              <a:rPr lang="en-US" dirty="0"/>
              <a:t>Inheritance &amp; Abstraction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59520" y="1362075"/>
            <a:ext cx="9245600" cy="463232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C++ allows us to define a class based on an existing class, and the new class will inherit members of the existing class. </a:t>
            </a:r>
          </a:p>
          <a:p>
            <a:r>
              <a:rPr lang="en-US" dirty="0"/>
              <a:t>the </a:t>
            </a:r>
            <a:r>
              <a:rPr lang="en-US" b="1" dirty="0"/>
              <a:t>existing</a:t>
            </a:r>
            <a:r>
              <a:rPr lang="en-US" dirty="0"/>
              <a:t> class –</a:t>
            </a:r>
          </a:p>
          <a:p>
            <a:r>
              <a:rPr lang="en-US" dirty="0"/>
              <a:t>the </a:t>
            </a:r>
            <a:r>
              <a:rPr lang="en-US" b="1" dirty="0"/>
              <a:t>new</a:t>
            </a:r>
            <a:r>
              <a:rPr lang="en-US" dirty="0"/>
              <a:t> class – </a:t>
            </a:r>
          </a:p>
          <a:p>
            <a:endParaRPr lang="en-US" b="1" dirty="0"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/>
              <a:t>A derived class inherits all base class member functions with the following exceptions:</a:t>
            </a:r>
          </a:p>
          <a:p>
            <a:r>
              <a:rPr lang="en-US" dirty="0"/>
              <a:t>Constructors, destructors and copy constructors of the base class.</a:t>
            </a:r>
          </a:p>
          <a:p>
            <a:r>
              <a:rPr lang="en-US" dirty="0"/>
              <a:t>Overloaded operators of the base class.</a:t>
            </a:r>
          </a:p>
          <a:p>
            <a:r>
              <a:rPr lang="en-US" dirty="0"/>
              <a:t>The friend functions of the base class.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3043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C++ - Class &amp; Encapsulation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189321" y="2042864"/>
            <a:ext cx="2744391" cy="1500188"/>
            <a:chOff x="2436330" y="4656295"/>
            <a:chExt cx="2744391" cy="1500188"/>
          </a:xfrm>
        </p:grpSpPr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3032284" y="4656295"/>
              <a:ext cx="1500188" cy="1500188"/>
            </a:xfrm>
            <a:prstGeom prst="ellipse">
              <a:avLst/>
            </a:prstGeom>
            <a:gradFill>
              <a:gsLst>
                <a:gs pos="0">
                  <a:srgbClr val="92D050">
                    <a:alpha val="30000"/>
                  </a:srgbClr>
                </a:gs>
                <a:gs pos="100000">
                  <a:srgbClr val="92D050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848929" y="4918233"/>
              <a:ext cx="976313" cy="976313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2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36330" y="5206334"/>
              <a:ext cx="320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01523" y="5206334"/>
              <a:ext cx="5791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C++</a:t>
              </a:r>
              <a:endParaRPr lang="en-US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181" y="3281115"/>
            <a:ext cx="5760000" cy="36576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Created in 1979 by Bjarne </a:t>
            </a:r>
            <a:r>
              <a:rPr lang="en-US" dirty="0" err="1"/>
              <a:t>Stroustrup</a:t>
            </a:r>
            <a:r>
              <a:rPr lang="en-US" dirty="0"/>
              <a:t> at Bell Labs, as an extension to C</a:t>
            </a:r>
          </a:p>
          <a:p>
            <a:r>
              <a:rPr lang="en-US" dirty="0"/>
              <a:t>It’s an </a:t>
            </a:r>
            <a:r>
              <a:rPr lang="en-US" b="1" dirty="0"/>
              <a:t>object oriented </a:t>
            </a:r>
            <a:r>
              <a:rPr lang="en-US" dirty="0"/>
              <a:t>language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u="sng" dirty="0"/>
              <a:t>OOP Concepts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   Encapsulation, Inheritance, Polymorphism, Abstraction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 in C++ is similar to </a:t>
            </a:r>
            <a:r>
              <a:rPr lang="en-US" dirty="0" err="1"/>
              <a:t>Struct</a:t>
            </a:r>
            <a:r>
              <a:rPr lang="en-US" dirty="0"/>
              <a:t> in C, except it defines the data structure </a:t>
            </a:r>
            <a:r>
              <a:rPr lang="en-US" b="1" dirty="0"/>
              <a:t>AND</a:t>
            </a:r>
          </a:p>
          <a:p>
            <a:r>
              <a:rPr lang="en-US" dirty="0"/>
              <a:t>control “who” can access that data</a:t>
            </a:r>
          </a:p>
          <a:p>
            <a:r>
              <a:rPr lang="en-US" dirty="0"/>
              <a:t>provide functions specific to the class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2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Concepts Related to Class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</a:t>
            </a:r>
            <a:r>
              <a:rPr lang="en-US" b="1" dirty="0"/>
              <a:t>object</a:t>
            </a:r>
            <a:r>
              <a:rPr lang="en-US" dirty="0"/>
              <a:t> is an instance of the class</a:t>
            </a:r>
          </a:p>
          <a:p>
            <a:r>
              <a:rPr lang="en-US" dirty="0"/>
              <a:t>shares the same functions with other objects of the same class</a:t>
            </a:r>
          </a:p>
          <a:p>
            <a:r>
              <a:rPr lang="en-US" dirty="0"/>
              <a:t>but each object has its own copy of the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defTabSz="914400">
              <a:spcBef>
                <a:spcPts val="0"/>
              </a:spcBef>
              <a:defRPr/>
            </a:pPr>
            <a:endParaRPr lang="en-US" dirty="0"/>
          </a:p>
          <a:p>
            <a:pPr defTabSz="914400">
              <a:spcBef>
                <a:spcPts val="0"/>
              </a:spcBef>
              <a:defRPr/>
            </a:pPr>
            <a:endParaRPr lang="en-US" dirty="0"/>
          </a:p>
          <a:p>
            <a:pPr defTabSz="914400">
              <a:spcBef>
                <a:spcPts val="0"/>
              </a:spcBef>
              <a:defRPr/>
            </a:pPr>
            <a:endParaRPr lang="en-US" dirty="0"/>
          </a:p>
          <a:p>
            <a:pPr defTabSz="914400">
              <a:spcBef>
                <a:spcPts val="0"/>
              </a:spcBef>
              <a:defRPr/>
            </a:pPr>
            <a:endParaRPr lang="en-US" dirty="0"/>
          </a:p>
          <a:p>
            <a:pPr defTabSz="914400">
              <a:spcBef>
                <a:spcPts val="0"/>
              </a:spcBef>
              <a:defRPr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b="1" dirty="0"/>
              <a:t>Constructors &amp; Destructors</a:t>
            </a:r>
          </a:p>
          <a:p>
            <a:pPr defTabSz="914400">
              <a:spcBef>
                <a:spcPts val="0"/>
              </a:spcBef>
              <a:defRPr/>
            </a:pPr>
            <a:r>
              <a:rPr lang="en-US" dirty="0"/>
              <a:t>Constructor – a special member function that </a:t>
            </a:r>
            <a:r>
              <a:rPr lang="en-US" i="1" u="sng" dirty="0"/>
              <a:t>creates</a:t>
            </a:r>
            <a:r>
              <a:rPr lang="en-US" dirty="0"/>
              <a:t> (initiates) a new object</a:t>
            </a:r>
          </a:p>
          <a:p>
            <a:pPr defTabSz="914400">
              <a:spcBef>
                <a:spcPts val="0"/>
              </a:spcBef>
              <a:defRPr/>
            </a:pPr>
            <a:r>
              <a:rPr lang="en-US" dirty="0"/>
              <a:t>Destructor – a special member function that </a:t>
            </a:r>
            <a:r>
              <a:rPr lang="en-US" i="1" u="sng" dirty="0"/>
              <a:t>deletes</a:t>
            </a:r>
            <a:r>
              <a:rPr lang="en-US" dirty="0"/>
              <a:t> </a:t>
            </a:r>
            <a:r>
              <a:rPr lang="en-US"/>
              <a:t>an object.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47865" y="66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0" y="3007188"/>
            <a:ext cx="4445000" cy="299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4500" y="3007188"/>
            <a:ext cx="87909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200" b="1" dirty="0">
                <a:solidFill>
                  <a:srgbClr val="002060"/>
                </a:solidFill>
              </a:rPr>
              <a:t>member functions </a:t>
            </a:r>
            <a:r>
              <a:rPr lang="en-US" sz="2200" dirty="0">
                <a:solidFill>
                  <a:srgbClr val="002060"/>
                </a:solidFill>
              </a:rPr>
              <a:t>(also called methods) -  functions that are part of a class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4020" y="3516782"/>
            <a:ext cx="90757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sz="2200" b="1" dirty="0">
                <a:solidFill>
                  <a:srgbClr val="002060"/>
                </a:solidFill>
              </a:rPr>
              <a:t>Private vs. Public members</a:t>
            </a:r>
          </a:p>
          <a:p>
            <a:pPr marL="342900" indent="-342900" defTabSz="914400">
              <a:spcBef>
                <a:spcPts val="0"/>
              </a:spcBef>
              <a:buFont typeface="Wingdings" charset="2"/>
              <a:buChar char="§"/>
              <a:defRPr/>
            </a:pPr>
            <a:r>
              <a:rPr lang="en-US" sz="2200" dirty="0">
                <a:solidFill>
                  <a:srgbClr val="002060"/>
                </a:solidFill>
              </a:rPr>
              <a:t>private members can only be accessed by member functions (private access is the </a:t>
            </a:r>
            <a:r>
              <a:rPr lang="en-US" sz="2200" b="1" dirty="0">
                <a:solidFill>
                  <a:srgbClr val="002060"/>
                </a:solidFill>
              </a:rPr>
              <a:t>default</a:t>
            </a:r>
            <a:r>
              <a:rPr lang="en-US" sz="2200" dirty="0">
                <a:solidFill>
                  <a:srgbClr val="002060"/>
                </a:solidFill>
              </a:rPr>
              <a:t> in a class)</a:t>
            </a:r>
          </a:p>
          <a:p>
            <a:pPr marL="342900" indent="-342900" defTabSz="914400">
              <a:spcBef>
                <a:spcPts val="0"/>
              </a:spcBef>
              <a:buFont typeface="Wingdings" charset="2"/>
              <a:buChar char="§"/>
              <a:defRPr/>
            </a:pPr>
            <a:r>
              <a:rPr lang="en-US" sz="2200" dirty="0">
                <a:solidFill>
                  <a:srgbClr val="002060"/>
                </a:solidFill>
              </a:rPr>
              <a:t>public members can be accessed by anyone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1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Basic Input / Output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12521" y="1587355"/>
            <a:ext cx="9245600" cy="4826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cin</a:t>
            </a:r>
            <a:r>
              <a:rPr lang="en-US" dirty="0"/>
              <a:t> – standard input stream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cout</a:t>
            </a:r>
            <a:r>
              <a:rPr lang="en-US" dirty="0"/>
              <a:t> – standard output stream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namespace</a:t>
            </a:r>
            <a:r>
              <a:rPr lang="en-US" dirty="0"/>
              <a:t> –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“using namespace” directive tells compiler the subsequent code is using names in a specific namespace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Example: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#include &lt;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iostream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using namespace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std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main(){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char name[20];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cout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&lt;&lt; “Enter your name: ”;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cin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&gt;&gt; name; //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cin.getline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(name,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sizeof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(name));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cout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&lt;&lt; “Your name is: ” &lt;&lt; name &lt;&lt;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endl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7658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65" y="0"/>
            <a:ext cx="4072050" cy="68641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8015" y="407694"/>
            <a:ext cx="5649093" cy="31993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21559" y="4041997"/>
            <a:ext cx="4828265" cy="16312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 smtClean="0"/>
              <a:t>Namespaces</a:t>
            </a:r>
          </a:p>
          <a:p>
            <a:pPr marL="457200" indent="-457200">
              <a:buAutoNum type="arabicPeriod"/>
            </a:pPr>
            <a:r>
              <a:rPr lang="en-US" dirty="0" smtClean="0"/>
              <a:t>Input Output (&lt;&lt;, &gt;&gt;, combined with </a:t>
            </a:r>
            <a:r>
              <a:rPr lang="en-US" dirty="0" err="1" smtClean="0"/>
              <a:t>cout</a:t>
            </a:r>
            <a:r>
              <a:rPr lang="en-US" dirty="0" smtClean="0"/>
              <a:t> and </a:t>
            </a:r>
            <a:r>
              <a:rPr lang="en-US" dirty="0" err="1" smtClean="0"/>
              <a:t>cin</a:t>
            </a:r>
            <a:r>
              <a:rPr lang="en-US" dirty="0" smtClean="0"/>
              <a:t> respectively)</a:t>
            </a:r>
          </a:p>
          <a:p>
            <a:pPr marL="457200" indent="-457200">
              <a:buAutoNum type="arabicPeriod"/>
            </a:pPr>
            <a:r>
              <a:rPr lang="en-US" dirty="0" smtClean="0"/>
              <a:t>Pass by reference</a:t>
            </a:r>
          </a:p>
          <a:p>
            <a:pPr marL="457200" indent="-457200">
              <a:buAutoNum type="arabicPeriod"/>
            </a:pPr>
            <a:r>
              <a:rPr lang="en-US" dirty="0" smtClean="0"/>
              <a:t>Function overloading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09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Dynamic Memory Allocation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new</a:t>
            </a:r>
            <a:r>
              <a:rPr lang="en-US" dirty="0"/>
              <a:t> – operator to </a:t>
            </a:r>
            <a:r>
              <a:rPr lang="en-US" i="1" u="sng" dirty="0"/>
              <a:t>allocate</a:t>
            </a:r>
            <a:r>
              <a:rPr lang="en-US" dirty="0"/>
              <a:t> memory (similar to </a:t>
            </a:r>
            <a:r>
              <a:rPr lang="en-US" i="1" dirty="0" err="1"/>
              <a:t>malloc</a:t>
            </a:r>
            <a:r>
              <a:rPr lang="en-US" dirty="0"/>
              <a:t> in C)</a:t>
            </a:r>
          </a:p>
          <a:p>
            <a:pPr marL="0" indent="0">
              <a:buNone/>
            </a:pPr>
            <a:r>
              <a:rPr lang="en-US" b="1" dirty="0"/>
              <a:t>delete</a:t>
            </a:r>
            <a:r>
              <a:rPr lang="en-US" dirty="0"/>
              <a:t> – operator to </a:t>
            </a:r>
            <a:r>
              <a:rPr lang="en-US" i="1" u="sng" dirty="0"/>
              <a:t>deallocate</a:t>
            </a:r>
            <a:r>
              <a:rPr lang="en-US" dirty="0"/>
              <a:t> memory (similar to </a:t>
            </a:r>
            <a:r>
              <a:rPr lang="en-US" i="1" dirty="0"/>
              <a:t>free</a:t>
            </a:r>
            <a:r>
              <a:rPr lang="en-US" dirty="0"/>
              <a:t> in C)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Example:</a:t>
            </a:r>
          </a:p>
          <a:p>
            <a:pPr marL="0" indent="0">
              <a:buNone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*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ptr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ptr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delete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ptr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*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ptr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ptr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[10];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delete []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ptr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76135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Classes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165" y="1941187"/>
            <a:ext cx="8973089" cy="302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64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 rot="5400000">
            <a:off x="-616419" y="1169854"/>
            <a:ext cx="2666283" cy="841018"/>
          </a:xfrm>
        </p:spPr>
        <p:txBody>
          <a:bodyPr/>
          <a:lstStyle/>
          <a:p>
            <a:r>
              <a:rPr lang="en-US" dirty="0" smtClean="0"/>
              <a:t>Methods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2643" y="90152"/>
            <a:ext cx="8695757" cy="756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21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Method call in C++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9458" y="1730814"/>
            <a:ext cx="6361206" cy="483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7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ondary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25797</TotalTime>
  <Words>537</Words>
  <Application>Microsoft Office PowerPoint</Application>
  <PresentationFormat>Custom</PresentationFormat>
  <Paragraphs>148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Arial Narrow</vt:lpstr>
      <vt:lpstr>Calibri</vt:lpstr>
      <vt:lpstr>Courier</vt:lpstr>
      <vt:lpstr>Droid Sans</vt:lpstr>
      <vt:lpstr>Droid Sans Pro</vt:lpstr>
      <vt:lpstr>OfficinaSansITCStd Book</vt:lpstr>
      <vt:lpstr>Wingdings</vt:lpstr>
      <vt:lpstr>Cover Slide</vt:lpstr>
      <vt:lpstr>Secondary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WINTERAVEN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Debby Winter</dc:creator>
  <cp:lastModifiedBy>Bhowmik, Ujjal Kumar</cp:lastModifiedBy>
  <cp:revision>1917</cp:revision>
  <cp:lastPrinted>2016-11-14T20:58:20Z</cp:lastPrinted>
  <dcterms:created xsi:type="dcterms:W3CDTF">2014-02-04T22:50:07Z</dcterms:created>
  <dcterms:modified xsi:type="dcterms:W3CDTF">2019-11-21T16:30:43Z</dcterms:modified>
</cp:coreProperties>
</file>